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61" r:id="rId3"/>
    <p:sldId id="256" r:id="rId4"/>
    <p:sldId id="257" r:id="rId5"/>
    <p:sldId id="262" r:id="rId6"/>
    <p:sldId id="276" r:id="rId7"/>
    <p:sldId id="269" r:id="rId8"/>
    <p:sldId id="277" r:id="rId9"/>
    <p:sldId id="260" r:id="rId10"/>
    <p:sldId id="264" r:id="rId11"/>
    <p:sldId id="268" r:id="rId12"/>
    <p:sldId id="263" r:id="rId13"/>
    <p:sldId id="267" r:id="rId14"/>
    <p:sldId id="266" r:id="rId15"/>
    <p:sldId id="265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2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958E25-59EF-374E-994B-7C385415C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7283F74-4DBA-A040-9A79-A1E626A4B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4CBA18-7724-1846-ABB9-39C7A4E75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2019/9/17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D2B1BD-1002-C646-9C2D-C423B3CD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F63CB5-D8D9-604A-A802-A80430F0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777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C552B7-7F56-9646-98E8-62B33096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E20A10-FCC4-9C40-A8EC-CAC2F9A62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ACB825-A761-F44B-8DA4-436AE610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2019/9/17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40E471-EAD0-024D-97FE-8139FC29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7F7894-07D6-AC49-8E7B-D4CA8E3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5023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3CBCA6A-AAC4-1141-942F-7142FFD97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24871C-DAB7-8B46-BF23-2B5840291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F93069-0DE2-EE40-B130-0465D721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2019/9/17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14FDC9-929C-E142-A00F-E02A11B9F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73A02A-E0FD-9E4C-9BF0-444309AF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030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050ADE-8692-FF4A-866A-87CACAF9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54E7E1-FF75-6F45-9FBD-FDEC9F8AD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F6AAE5-BE86-864C-B35F-E3C3E1562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2019/9/17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ADC631-9095-D045-AC07-54AFC39B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8117D1-CFE2-3E4E-8CEB-A7B08BE4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184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95929B-8BE4-EF49-A9A3-DF580148F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DF5112-BD77-6343-9EB0-34056E5C8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5C3A6-2A6F-194A-927B-FB0A9801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2019/9/17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7D3123-BD39-0348-82C3-A1DAB7ED5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6B3D44-D22C-F841-ACDE-170199D3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727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0C7282-CBD4-D140-9B98-2DCC616E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3947F9-3639-FB45-B8CF-39755E8C9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7D389A3-F950-BB42-BE9D-9A0FAC1BC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D89EDB-1E02-8E48-A440-9C73BF63D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2019/9/17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5C2C5E-276E-CD45-98DB-4B5D9091E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CFD3FC-EAAA-384E-ADA6-58001553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3704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35987-C687-E045-9917-6D6A91C0F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0B9584-DC9C-BD4C-92FB-6766930BE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F1B04D5-7C23-134F-BF9C-8DF5A973C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C91DC13-4358-6C49-B86D-81E25794D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D83E313-004F-2344-AC10-7141617C1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DF5B5BF-F261-2341-9B28-BB9377AB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2019/9/17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530F404-46C7-3D41-8364-5CA3824C6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3F520A7-A8D4-BB43-9458-B29111F3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44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4C5DE0-686A-DB48-A02D-AC65D0DB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F5D8699-DB91-ED42-BBFC-E73C9D040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2019/9/17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FE933B4-3C05-0E49-B0F4-221C1B00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6CF292-EDA9-0C4F-95F9-39797B81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2174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9A83444-3275-EE46-AA4E-C004004E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2019/9/17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07F4A65-319A-B942-B018-C9A78496D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13D101-667D-3A42-807C-7E402625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87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FB4D6-747E-BB46-BCDB-A0286E77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DB0A9C-EAD3-7A42-86E5-FF6AFC1D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1E4444-1240-5348-BA66-1125BE972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5816B1-3592-5242-BD5F-FA18E2B59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2019/9/17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BB093DC-36C5-5748-8AD3-47921E9F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964AE5-74EB-2D45-894D-1425C1CD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409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F8361E-5077-0643-BA7E-033486B4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A82CA3-FBBE-D045-9E27-7D7E38C70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98487D-CF77-124F-B1CF-56C06A0C7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02F56A2-CD22-1141-9343-2462E0E33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2019/9/17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51F3D2-6468-3640-BEE6-E55AF13F2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EC1FFC-9A43-9745-9A7E-85BDD8AB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96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92A7798-AB4C-A34D-8936-40BF2AFE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47DD5D-7FC3-044D-BBB8-7B743E19A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D5F806-3C79-8C4B-AE60-FA69F291B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E1016-5D59-7E48-A44F-DD783C33DC90}" type="datetimeFigureOut">
              <a:rPr kumimoji="1" lang="zh-TW" altLang="en-US" smtClean="0"/>
              <a:t>2019/9/17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2AD2E5-575F-3447-8F49-B4A5E6857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F289DE-47CE-E44E-8AFD-AF728BA1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828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sing.dev/ntut_clas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hartsjs.com/zh/api.html#echarts" TargetMode="External"/><Relationship Id="rId2" Type="http://schemas.openxmlformats.org/officeDocument/2006/relationships/hyperlink" Target="https://www.echartsjs.com/zh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mp.info/en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virtualenv.pypa.io/en/lates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E581D6C-8E4D-E848-82FB-703FE9C4A20F}"/>
              </a:ext>
            </a:extLst>
          </p:cNvPr>
          <p:cNvSpPr txBox="1"/>
          <p:nvPr/>
        </p:nvSpPr>
        <p:spPr>
          <a:xfrm>
            <a:off x="2545492" y="2829698"/>
            <a:ext cx="588930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在這個課程中，您會學到：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pPr marL="342900" indent="-342900">
              <a:buAutoNum type="arabicPeriod"/>
            </a:pPr>
            <a:r>
              <a:rPr kumimoji="1" lang="zh-CN" altLang="en-US" sz="2000" dirty="0"/>
              <a:t>如何申請免費的雲端服務。</a:t>
            </a:r>
            <a:endParaRPr kumimoji="1" lang="en-US" altLang="zh-CN" sz="2000" dirty="0"/>
          </a:p>
          <a:p>
            <a:pPr marL="342900" indent="-342900">
              <a:buAutoNum type="arabicPeriod"/>
            </a:pPr>
            <a:r>
              <a:rPr kumimoji="1" lang="zh-CN" altLang="en-US" sz="2000" dirty="0"/>
              <a:t>如何啟動一個</a:t>
            </a:r>
            <a:r>
              <a:rPr kumimoji="1" lang="en-US" altLang="zh-CN" sz="2000" dirty="0"/>
              <a:t>Python</a:t>
            </a:r>
            <a:r>
              <a:rPr kumimoji="1" lang="zh-CN" altLang="en-US" sz="2000" dirty="0"/>
              <a:t>模擬器與雲端資料庫溝通。</a:t>
            </a:r>
            <a:endParaRPr kumimoji="1" lang="en-US" altLang="zh-CN" sz="2000" dirty="0"/>
          </a:p>
          <a:p>
            <a:pPr marL="342900" indent="-342900">
              <a:buAutoNum type="arabicPeriod"/>
            </a:pPr>
            <a:r>
              <a:rPr kumimoji="1" lang="zh-CN" altLang="en-US" sz="2000" dirty="0"/>
              <a:t>如何建立一套自己的網頁資訊視覺化介面。</a:t>
            </a:r>
            <a:endParaRPr kumimoji="1" lang="en-US" altLang="zh-CN" sz="2000" dirty="0"/>
          </a:p>
          <a:p>
            <a:pPr marL="342900" indent="-342900">
              <a:buAutoNum type="arabicPeriod"/>
            </a:pPr>
            <a:endParaRPr kumimoji="1" lang="en-US" altLang="zh-TW" sz="2000" dirty="0"/>
          </a:p>
          <a:p>
            <a:r>
              <a:rPr kumimoji="1" lang="zh-CN" altLang="en-US" sz="2000" dirty="0"/>
              <a:t>在這之前，我們希望您會一些：</a:t>
            </a:r>
            <a:endParaRPr kumimoji="1" lang="en-US" altLang="zh-CN" sz="2000" dirty="0"/>
          </a:p>
          <a:p>
            <a:pPr marL="342900" indent="-342900">
              <a:buAutoNum type="arabicPeriod"/>
            </a:pPr>
            <a:r>
              <a:rPr kumimoji="1" lang="en-US" altLang="zh-TW" sz="2000" dirty="0"/>
              <a:t>Python</a:t>
            </a:r>
          </a:p>
          <a:p>
            <a:pPr marL="342900" indent="-342900">
              <a:buAutoNum type="arabicPeriod"/>
            </a:pPr>
            <a:r>
              <a:rPr kumimoji="1" lang="en-US" altLang="zh-TW" sz="2000" dirty="0"/>
              <a:t>JavaScript</a:t>
            </a:r>
          </a:p>
          <a:p>
            <a:pPr marL="342900" indent="-342900">
              <a:buAutoNum type="arabicPeriod"/>
            </a:pPr>
            <a:r>
              <a:rPr kumimoji="1" lang="en-US" altLang="zh-TW" sz="2000" dirty="0"/>
              <a:t>HTML &amp; CSS</a:t>
            </a:r>
            <a:endParaRPr kumimoji="1" lang="zh-TW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D15F4C0-CF74-1248-8752-60F66642A641}"/>
              </a:ext>
            </a:extLst>
          </p:cNvPr>
          <p:cNvSpPr/>
          <p:nvPr/>
        </p:nvSpPr>
        <p:spPr>
          <a:xfrm>
            <a:off x="0" y="0"/>
            <a:ext cx="200179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8D8693A-F9C3-5645-979B-B131D500D788}"/>
              </a:ext>
            </a:extLst>
          </p:cNvPr>
          <p:cNvSpPr txBox="1"/>
          <p:nvPr/>
        </p:nvSpPr>
        <p:spPr>
          <a:xfrm>
            <a:off x="2545492" y="858203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b="1" dirty="0">
                <a:solidFill>
                  <a:schemeClr val="accent1">
                    <a:lumMod val="75000"/>
                  </a:schemeClr>
                </a:solidFill>
              </a:rPr>
              <a:t>互動智慧空間設計</a:t>
            </a:r>
          </a:p>
        </p:txBody>
      </p:sp>
    </p:spTree>
    <p:extLst>
      <p:ext uri="{BB962C8B-B14F-4D97-AF65-F5344CB8AC3E}">
        <p14:creationId xmlns:p14="http://schemas.microsoft.com/office/powerpoint/2010/main" val="700878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295FCF7D-B499-CA45-BD7C-BC3C9EC5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464"/>
            <a:ext cx="12192000" cy="596265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5986B448-0F3D-2544-B712-E82E57A66522}"/>
              </a:ext>
            </a:extLst>
          </p:cNvPr>
          <p:cNvSpPr/>
          <p:nvPr/>
        </p:nvSpPr>
        <p:spPr>
          <a:xfrm>
            <a:off x="5560541" y="4646141"/>
            <a:ext cx="1804086" cy="76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7071A5-31C7-9143-B9FD-448729DD1C3B}"/>
              </a:ext>
            </a:extLst>
          </p:cNvPr>
          <p:cNvSpPr txBox="1"/>
          <p:nvPr/>
        </p:nvSpPr>
        <p:spPr>
          <a:xfrm>
            <a:off x="3225114" y="5820033"/>
            <a:ext cx="784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將下載的檔案，更名為</a:t>
            </a:r>
            <a:r>
              <a:rPr lang="en-US" altLang="zh-TW" dirty="0" err="1"/>
              <a:t>firebase.json</a:t>
            </a:r>
            <a:r>
              <a:rPr kumimoji="1" lang="zh-TW" altLang="en-US" dirty="0"/>
              <a:t>後，放至模擬器資料夾內，取代原有的。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5875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電腦, 坐, 膝上型電腦, 火車 的圖片&#10;&#10;自動產生的描述">
            <a:extLst>
              <a:ext uri="{FF2B5EF4-FFF2-40B4-BE49-F238E27FC236}">
                <a16:creationId xmlns:a16="http://schemas.microsoft.com/office/drawing/2014/main" id="{31A1874B-170D-6D4C-AA80-2316605C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83"/>
            <a:ext cx="12192000" cy="60134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E61E8C6-7262-4944-8E79-43983DCEECB4}"/>
              </a:ext>
            </a:extLst>
          </p:cNvPr>
          <p:cNvSpPr txBox="1"/>
          <p:nvPr/>
        </p:nvSpPr>
        <p:spPr>
          <a:xfrm>
            <a:off x="1458096" y="45245"/>
            <a:ext cx="5187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立體空間資訊</a:t>
            </a:r>
            <a:r>
              <a:rPr kumimoji="1" lang="en-US" altLang="zh-CN" sz="2800" dirty="0"/>
              <a:t>2D&amp;3D</a:t>
            </a:r>
            <a:r>
              <a:rPr kumimoji="1" lang="zh-CN" altLang="en-US" sz="2800" dirty="0"/>
              <a:t>資訊視覺化</a:t>
            </a:r>
            <a:endParaRPr kumimoji="1"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90D4545-8856-2947-84F7-22B1E78A4897}"/>
              </a:ext>
            </a:extLst>
          </p:cNvPr>
          <p:cNvSpPr txBox="1"/>
          <p:nvPr/>
        </p:nvSpPr>
        <p:spPr>
          <a:xfrm>
            <a:off x="6870357" y="120810"/>
            <a:ext cx="347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https://www.hsing.dev/ntut_class/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0136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DE0560A8-4D53-4343-BD0B-271442634E3A}"/>
              </a:ext>
            </a:extLst>
          </p:cNvPr>
          <p:cNvSpPr txBox="1"/>
          <p:nvPr/>
        </p:nvSpPr>
        <p:spPr>
          <a:xfrm>
            <a:off x="1779374" y="2199502"/>
            <a:ext cx="502099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TW" dirty="0" err="1"/>
              <a:t>Echarts</a:t>
            </a:r>
            <a:r>
              <a:rPr kumimoji="1" lang="en-US" altLang="zh-TW" dirty="0"/>
              <a:t> : </a:t>
            </a:r>
            <a:r>
              <a:rPr kumimoji="1" lang="zh-CN" altLang="en-US" dirty="0"/>
              <a:t>一個比</a:t>
            </a:r>
            <a:r>
              <a:rPr kumimoji="1" lang="en-US" altLang="zh-CN" dirty="0"/>
              <a:t>D3js</a:t>
            </a:r>
            <a:r>
              <a:rPr kumimoji="1" lang="zh-CN" altLang="en-US" dirty="0"/>
              <a:t>更易用的網頁視覺化套件</a:t>
            </a:r>
            <a:endParaRPr kumimoji="1" lang="en-US" altLang="zh-CN" dirty="0"/>
          </a:p>
          <a:p>
            <a:r>
              <a:rPr lang="en-US" altLang="zh-TW" dirty="0">
                <a:hlinkClick r:id="rId2"/>
              </a:rPr>
              <a:t>https://www.echartsjs.com/zh/index.html</a:t>
            </a:r>
            <a:endParaRPr kumimoji="1" lang="zh-TW" altLang="en-US" dirty="0"/>
          </a:p>
          <a:p>
            <a:endParaRPr kumimoji="1" lang="en-US" altLang="zh-TW" dirty="0"/>
          </a:p>
          <a:p>
            <a:r>
              <a:rPr kumimoji="1" lang="en-US" altLang="zh-TW" dirty="0"/>
              <a:t>2. Documents:</a:t>
            </a:r>
          </a:p>
          <a:p>
            <a:r>
              <a:rPr lang="en-US" altLang="zh-TW" dirty="0">
                <a:hlinkClick r:id="rId3"/>
              </a:rPr>
              <a:t>https://www.echartsjs.com/zh/api.html#echarts</a:t>
            </a:r>
            <a:endParaRPr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3. 2D Sample:</a:t>
            </a:r>
          </a:p>
          <a:p>
            <a:r>
              <a:rPr lang="en-US" altLang="zh-TW" dirty="0">
                <a:hlinkClick r:id="rId3"/>
              </a:rPr>
              <a:t>https://www.echartsjs.com/zh/api.html#echarts</a:t>
            </a:r>
            <a:endParaRPr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4. 3D Sample:</a:t>
            </a:r>
          </a:p>
          <a:p>
            <a:r>
              <a:rPr lang="en-US" altLang="zh-TW" dirty="0">
                <a:hlinkClick r:id="rId3"/>
              </a:rPr>
              <a:t>https://www.echartsjs.com/zh/api.html#echarts</a:t>
            </a:r>
            <a:endParaRPr kumimoji="1" lang="en-US" altLang="zh-TW" dirty="0"/>
          </a:p>
        </p:txBody>
      </p:sp>
      <p:pic>
        <p:nvPicPr>
          <p:cNvPr id="5" name="圖片 4" descr="一張含有 畫畫 的圖片&#10;&#10;自動產生的描述">
            <a:extLst>
              <a:ext uri="{FF2B5EF4-FFF2-40B4-BE49-F238E27FC236}">
                <a16:creationId xmlns:a16="http://schemas.microsoft.com/office/drawing/2014/main" id="{7AA2CEAE-DFE7-5849-BF61-647B387CC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374" y="1167009"/>
            <a:ext cx="2184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6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D56CD3F-F0C6-6745-B5AD-BE8C100AA44E}"/>
              </a:ext>
            </a:extLst>
          </p:cNvPr>
          <p:cNvSpPr txBox="1"/>
          <p:nvPr/>
        </p:nvSpPr>
        <p:spPr>
          <a:xfrm>
            <a:off x="4074453" y="2364201"/>
            <a:ext cx="4043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使用網頁</a:t>
            </a:r>
            <a:r>
              <a:rPr kumimoji="1" lang="en-US" altLang="zh-TW" sz="2800" dirty="0"/>
              <a:t>Demo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Code</a:t>
            </a:r>
            <a:r>
              <a:rPr kumimoji="1" lang="zh-CN" altLang="en-US" sz="2800" dirty="0"/>
              <a:t>之前</a:t>
            </a:r>
            <a:endParaRPr kumimoji="1"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9731EE3-4247-704D-98BF-C6B59CE8FE89}"/>
              </a:ext>
            </a:extLst>
          </p:cNvPr>
          <p:cNvSpPr txBox="1"/>
          <p:nvPr/>
        </p:nvSpPr>
        <p:spPr>
          <a:xfrm>
            <a:off x="2674161" y="3601248"/>
            <a:ext cx="735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 </a:t>
            </a:r>
            <a:r>
              <a:rPr kumimoji="1" lang="zh-TW" altLang="en-US" dirty="0"/>
              <a:t>要將</a:t>
            </a:r>
            <a:r>
              <a:rPr kumimoji="1" lang="en-US" altLang="zh-TW" dirty="0"/>
              <a:t>Demo</a:t>
            </a:r>
            <a:r>
              <a:rPr kumimoji="1" lang="zh-TW" altLang="en-US" dirty="0"/>
              <a:t> </a:t>
            </a:r>
            <a:r>
              <a:rPr kumimoji="1" lang="en-US" altLang="zh-TW" dirty="0"/>
              <a:t>code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Firebase</a:t>
            </a:r>
            <a:r>
              <a:rPr kumimoji="1" lang="zh-CN" altLang="en-US" dirty="0"/>
              <a:t>空間部分更換成自己的，以免數據打架。</a:t>
            </a:r>
            <a:endParaRPr kumimoji="1" lang="en-US" altLang="zh-CN" dirty="0"/>
          </a:p>
          <a:p>
            <a:r>
              <a:rPr kumimoji="1" lang="en-US" altLang="zh-TW" dirty="0"/>
              <a:t>2. </a:t>
            </a:r>
            <a:r>
              <a:rPr kumimoji="1" lang="zh-CN" altLang="en-US" dirty="0"/>
              <a:t>將網頁</a:t>
            </a:r>
            <a:r>
              <a:rPr kumimoji="1" lang="en-US" altLang="zh-CN" dirty="0"/>
              <a:t>Demo code</a:t>
            </a:r>
            <a:r>
              <a:rPr kumimoji="1" lang="zh-CN" altLang="en-US" dirty="0"/>
              <a:t>放到網頁伺服器上。</a:t>
            </a:r>
            <a:endParaRPr kumimoji="1" lang="en-US" altLang="zh-CN" dirty="0"/>
          </a:p>
          <a:p>
            <a:r>
              <a:rPr kumimoji="1" lang="en-US" altLang="zh-TW" dirty="0"/>
              <a:t>(</a:t>
            </a:r>
            <a:r>
              <a:rPr kumimoji="1" lang="zh-CN" altLang="en-US" dirty="0"/>
              <a:t>可考慮安裝</a:t>
            </a:r>
            <a:r>
              <a:rPr kumimoji="1" lang="en-US" altLang="zh-CN" dirty="0"/>
              <a:t>MAMP </a:t>
            </a:r>
            <a:r>
              <a:rPr lang="en-US" altLang="zh-TW" dirty="0">
                <a:hlinkClick r:id="rId2"/>
              </a:rPr>
              <a:t>https://www.mamp.info/en/ </a:t>
            </a:r>
            <a:r>
              <a:rPr lang="en-US" altLang="zh-TW" dirty="0"/>
              <a:t>, </a:t>
            </a:r>
            <a:r>
              <a:rPr lang="zh-CN" altLang="en-US" dirty="0"/>
              <a:t>免費版就夠用了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648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2266D6AF-5FAA-F842-97FA-5C33F8546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877"/>
            <a:ext cx="12192000" cy="60576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48443DF-DD72-0E4D-A369-482D243629F6}"/>
              </a:ext>
            </a:extLst>
          </p:cNvPr>
          <p:cNvSpPr txBox="1"/>
          <p:nvPr/>
        </p:nvSpPr>
        <p:spPr>
          <a:xfrm>
            <a:off x="247135" y="11121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將紅圈部分資訊複製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2981054-1D60-C047-9318-5F38D6CE2110}"/>
              </a:ext>
            </a:extLst>
          </p:cNvPr>
          <p:cNvSpPr/>
          <p:nvPr/>
        </p:nvSpPr>
        <p:spPr>
          <a:xfrm>
            <a:off x="5560540" y="4547286"/>
            <a:ext cx="4374291" cy="1309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0137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黑色, 坐, 相片, 桌 的圖片&#10;&#10;自動產生的描述">
            <a:extLst>
              <a:ext uri="{FF2B5EF4-FFF2-40B4-BE49-F238E27FC236}">
                <a16:creationId xmlns:a16="http://schemas.microsoft.com/office/drawing/2014/main" id="{AD224EDE-3C15-1844-B5A2-B3CEE6D7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560" y="2525756"/>
            <a:ext cx="6731000" cy="23749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3604B5-9AE6-5644-A177-22F4832E9C11}"/>
              </a:ext>
            </a:extLst>
          </p:cNvPr>
          <p:cNvSpPr txBox="1"/>
          <p:nvPr/>
        </p:nvSpPr>
        <p:spPr>
          <a:xfrm>
            <a:off x="827903" y="1902941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替換網頁</a:t>
            </a:r>
            <a:r>
              <a:rPr kumimoji="1" lang="en-US" altLang="zh-CN" dirty="0"/>
              <a:t>Demo</a:t>
            </a:r>
            <a:r>
              <a:rPr kumimoji="1" lang="zh-TW" altLang="en-US" dirty="0"/>
              <a:t> </a:t>
            </a:r>
            <a:r>
              <a:rPr kumimoji="1" lang="en-US" altLang="zh-TW" dirty="0"/>
              <a:t>Code</a:t>
            </a:r>
            <a:r>
              <a:rPr kumimoji="1" lang="zh-CN" altLang="en-US" dirty="0"/>
              <a:t>的這個部分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8669D0-764B-624E-B027-B4C2E825E092}"/>
              </a:ext>
            </a:extLst>
          </p:cNvPr>
          <p:cNvSpPr txBox="1"/>
          <p:nvPr/>
        </p:nvSpPr>
        <p:spPr>
          <a:xfrm>
            <a:off x="827903" y="2272273"/>
            <a:ext cx="118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Index.html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7297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684F1E7-1367-6849-A0A0-39CC543CA806}"/>
              </a:ext>
            </a:extLst>
          </p:cNvPr>
          <p:cNvSpPr txBox="1"/>
          <p:nvPr/>
        </p:nvSpPr>
        <p:spPr>
          <a:xfrm>
            <a:off x="2367899" y="1399188"/>
            <a:ext cx="788613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4000" dirty="0">
                <a:solidFill>
                  <a:schemeClr val="accent1">
                    <a:lumMod val="75000"/>
                  </a:schemeClr>
                </a:solidFill>
              </a:rPr>
              <a:t>申請</a:t>
            </a:r>
            <a:r>
              <a:rPr kumimoji="1" lang="en-US" altLang="zh-CN" sz="4000" dirty="0">
                <a:solidFill>
                  <a:schemeClr val="accent1">
                    <a:lumMod val="75000"/>
                  </a:schemeClr>
                </a:solidFill>
              </a:rPr>
              <a:t>Firebase</a:t>
            </a:r>
            <a:r>
              <a:rPr kumimoji="1" lang="zh-TW" altLang="en-US" sz="4000" dirty="0">
                <a:solidFill>
                  <a:schemeClr val="accent1">
                    <a:lumMod val="75000"/>
                  </a:schemeClr>
                </a:solidFill>
              </a:rPr>
              <a:t>帳號</a:t>
            </a:r>
            <a:endParaRPr kumimoji="1" lang="en-US" altLang="zh-TW" sz="4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sz="4000" dirty="0">
                <a:solidFill>
                  <a:schemeClr val="accent1">
                    <a:lumMod val="75000"/>
                  </a:schemeClr>
                </a:solidFill>
              </a:rPr>
              <a:t>建立專案</a:t>
            </a:r>
            <a:r>
              <a:rPr kumimoji="1" lang="en-US" altLang="zh-CN" sz="4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kumimoji="1" lang="zh-CN" altLang="en-US" sz="4000" dirty="0">
                <a:solidFill>
                  <a:schemeClr val="accent1">
                    <a:lumMod val="75000"/>
                  </a:schemeClr>
                </a:solidFill>
              </a:rPr>
              <a:t>應用程式</a:t>
            </a:r>
            <a:r>
              <a:rPr kumimoji="1" lang="en-US" altLang="zh-CN" sz="4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kumimoji="1" lang="zh-TW" altLang="en-US" sz="4000" dirty="0">
                <a:solidFill>
                  <a:schemeClr val="accent1">
                    <a:lumMod val="75000"/>
                  </a:schemeClr>
                </a:solidFill>
              </a:rPr>
              <a:t>資料庫</a:t>
            </a:r>
            <a:endParaRPr kumimoji="1" lang="en-US" altLang="zh-TW" sz="4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TW" altLang="en-US" sz="4000" dirty="0">
                <a:solidFill>
                  <a:schemeClr val="accent1">
                    <a:lumMod val="75000"/>
                  </a:schemeClr>
                </a:solidFill>
              </a:rPr>
              <a:t>安裝與啟動環境數據模擬器</a:t>
            </a:r>
            <a:br>
              <a:rPr kumimoji="1" lang="en-US" altLang="zh-TW" sz="4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kumimoji="1" lang="en-US" altLang="zh-TW" sz="4000" dirty="0">
                <a:solidFill>
                  <a:schemeClr val="accent1">
                    <a:lumMod val="75000"/>
                  </a:schemeClr>
                </a:solidFill>
              </a:rPr>
              <a:t>(Folder: “</a:t>
            </a:r>
            <a:r>
              <a:rPr kumimoji="1" lang="en-US" altLang="zh-TW" sz="4000" dirty="0" err="1">
                <a:solidFill>
                  <a:schemeClr val="accent1">
                    <a:lumMod val="75000"/>
                  </a:schemeClr>
                </a:solidFill>
              </a:rPr>
              <a:t>smart_space_simulator</a:t>
            </a:r>
            <a:r>
              <a:rPr kumimoji="1" lang="en-US" altLang="zh-TW" sz="4000" dirty="0">
                <a:solidFill>
                  <a:schemeClr val="accent1">
                    <a:lumMod val="75000"/>
                  </a:schemeClr>
                </a:solidFill>
              </a:rPr>
              <a:t>”)</a:t>
            </a:r>
          </a:p>
          <a:p>
            <a:pPr marL="342900" indent="-342900">
              <a:buFontTx/>
              <a:buAutoNum type="arabicPeriod"/>
            </a:pPr>
            <a:r>
              <a:rPr kumimoji="1" lang="zh-TW" altLang="en-US" sz="4000" dirty="0">
                <a:solidFill>
                  <a:schemeClr val="accent1">
                    <a:lumMod val="75000"/>
                  </a:schemeClr>
                </a:solidFill>
              </a:rPr>
              <a:t>打開網頁</a:t>
            </a:r>
            <a:r>
              <a:rPr kumimoji="1" lang="en-US" altLang="zh-TW" sz="4000" dirty="0">
                <a:solidFill>
                  <a:schemeClr val="accent1">
                    <a:lumMod val="75000"/>
                  </a:schemeClr>
                </a:solidFill>
              </a:rPr>
              <a:t>Sample Code</a:t>
            </a:r>
            <a:br>
              <a:rPr kumimoji="1" lang="en-US" altLang="zh-TW" sz="4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kumimoji="1" lang="en-US" altLang="zh-TW" sz="4000" dirty="0">
                <a:solidFill>
                  <a:schemeClr val="accent1">
                    <a:lumMod val="75000"/>
                  </a:schemeClr>
                </a:solidFill>
              </a:rPr>
              <a:t>(Folder: “</a:t>
            </a:r>
            <a:r>
              <a:rPr kumimoji="1" lang="en-US" altLang="zh-TW" sz="4000" dirty="0" err="1">
                <a:solidFill>
                  <a:schemeClr val="accent1">
                    <a:lumMod val="75000"/>
                  </a:schemeClr>
                </a:solidFill>
              </a:rPr>
              <a:t>smart_space_web</a:t>
            </a:r>
            <a:r>
              <a:rPr kumimoji="1" lang="en-US" altLang="zh-TW" sz="4000" dirty="0">
                <a:solidFill>
                  <a:schemeClr val="accent1">
                    <a:lumMod val="75000"/>
                  </a:schemeClr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3244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E5B20299-7633-7B42-8750-D1479B2B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22738"/>
            <a:ext cx="9448800" cy="465058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1F0197A-7F84-AA40-B538-D73884BAF058}"/>
              </a:ext>
            </a:extLst>
          </p:cNvPr>
          <p:cNvSpPr txBox="1"/>
          <p:nvPr/>
        </p:nvSpPr>
        <p:spPr>
          <a:xfrm>
            <a:off x="4646404" y="6050278"/>
            <a:ext cx="289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https://firebase.google.com/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FDC68F-F334-254A-A62B-A16132657644}"/>
              </a:ext>
            </a:extLst>
          </p:cNvPr>
          <p:cNvSpPr txBox="1"/>
          <p:nvPr/>
        </p:nvSpPr>
        <p:spPr>
          <a:xfrm>
            <a:off x="333632" y="491781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 </a:t>
            </a:r>
            <a:r>
              <a:rPr kumimoji="1" lang="zh-CN" altLang="en-US" dirty="0"/>
              <a:t>申請雲端服務帳號。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576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C23F31D-6C5B-0042-8A9B-E812387B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946"/>
            <a:ext cx="12192000" cy="599752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B5175E1-2177-B04C-824C-C141F020C9EC}"/>
              </a:ext>
            </a:extLst>
          </p:cNvPr>
          <p:cNvSpPr txBox="1"/>
          <p:nvPr/>
        </p:nvSpPr>
        <p:spPr>
          <a:xfrm>
            <a:off x="333632" y="491781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2. </a:t>
            </a:r>
            <a:r>
              <a:rPr kumimoji="1" lang="zh-CN" altLang="en-US" dirty="0"/>
              <a:t>建立專案。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324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E06509B1-4553-1440-B5A6-11D1D7F5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663"/>
            <a:ext cx="12192000" cy="6041941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52BDAAF8-4DF1-3A43-A2AB-7B8CC2F088E6}"/>
              </a:ext>
            </a:extLst>
          </p:cNvPr>
          <p:cNvSpPr/>
          <p:nvPr/>
        </p:nvSpPr>
        <p:spPr>
          <a:xfrm>
            <a:off x="4955060" y="1198607"/>
            <a:ext cx="1037967" cy="7661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C11A23C-6266-8E45-8964-353F80FA3B44}"/>
              </a:ext>
            </a:extLst>
          </p:cNvPr>
          <p:cNvSpPr txBox="1"/>
          <p:nvPr/>
        </p:nvSpPr>
        <p:spPr>
          <a:xfrm>
            <a:off x="247134" y="210065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3. </a:t>
            </a:r>
            <a:r>
              <a:rPr kumimoji="1" lang="zh-CN" altLang="en-US" dirty="0"/>
              <a:t>建立應用程式。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045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C11A23C-6266-8E45-8964-353F80FA3B44}"/>
              </a:ext>
            </a:extLst>
          </p:cNvPr>
          <p:cNvSpPr txBox="1"/>
          <p:nvPr/>
        </p:nvSpPr>
        <p:spPr>
          <a:xfrm>
            <a:off x="247134" y="210065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3. </a:t>
            </a:r>
            <a:r>
              <a:rPr kumimoji="1" lang="zh-CN" altLang="en-US" dirty="0"/>
              <a:t>建立應用程式。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5A6E08-4D08-7745-BC7C-43B3C5D97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57" y="1062509"/>
            <a:ext cx="4368800" cy="9271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C39A7A01-FF9B-D648-9C4D-1B907CF83D3A}"/>
              </a:ext>
            </a:extLst>
          </p:cNvPr>
          <p:cNvSpPr/>
          <p:nvPr/>
        </p:nvSpPr>
        <p:spPr>
          <a:xfrm>
            <a:off x="2545492" y="679450"/>
            <a:ext cx="535459" cy="14829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 descr="一張含有 螢幕擷取畫面 的圖片&#10;&#10;自動產生的描述">
            <a:extLst>
              <a:ext uri="{FF2B5EF4-FFF2-40B4-BE49-F238E27FC236}">
                <a16:creationId xmlns:a16="http://schemas.microsoft.com/office/drawing/2014/main" id="{55681184-6D0F-9346-8A42-09416F12A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51" y="2162432"/>
            <a:ext cx="9094529" cy="447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A8E38D3B-994E-5B4F-9F88-9DF38EBE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413"/>
            <a:ext cx="12192000" cy="490317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AD8EBB8-09CF-8743-B4F6-C8E6B17B6948}"/>
              </a:ext>
            </a:extLst>
          </p:cNvPr>
          <p:cNvSpPr txBox="1"/>
          <p:nvPr/>
        </p:nvSpPr>
        <p:spPr>
          <a:xfrm>
            <a:off x="247134" y="210065"/>
            <a:ext cx="286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4. </a:t>
            </a:r>
            <a:r>
              <a:rPr kumimoji="1" lang="zh-CN" altLang="en-US" dirty="0"/>
              <a:t>建立</a:t>
            </a:r>
            <a:r>
              <a:rPr kumimoji="1" lang="en-US" altLang="zh-CN" dirty="0"/>
              <a:t>Realtime Database</a:t>
            </a:r>
            <a:r>
              <a:rPr kumimoji="1" lang="zh-CN" altLang="en-US" dirty="0"/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7678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AD8EBB8-09CF-8743-B4F6-C8E6B17B6948}"/>
              </a:ext>
            </a:extLst>
          </p:cNvPr>
          <p:cNvSpPr txBox="1"/>
          <p:nvPr/>
        </p:nvSpPr>
        <p:spPr>
          <a:xfrm>
            <a:off x="247134" y="2100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5. </a:t>
            </a:r>
            <a:r>
              <a:rPr kumimoji="1" lang="zh-CN" altLang="en-US" dirty="0"/>
              <a:t>修改資料庫外部讀寫規則。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B9E1F4-8DD6-FE4C-BF21-024E16460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86" y="934259"/>
            <a:ext cx="9991060" cy="533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00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3DF1B9F-8142-FC4C-A1A1-F914E6C11E35}"/>
              </a:ext>
            </a:extLst>
          </p:cNvPr>
          <p:cNvSpPr txBox="1"/>
          <p:nvPr/>
        </p:nvSpPr>
        <p:spPr>
          <a:xfrm>
            <a:off x="4769708" y="889843"/>
            <a:ext cx="419948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先於電腦中安裝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虛擬環境套件</a:t>
            </a:r>
            <a:endParaRPr kumimoji="1" lang="en-US" altLang="zh-CN" dirty="0"/>
          </a:p>
          <a:p>
            <a:r>
              <a:rPr lang="en-US" altLang="zh-TW" dirty="0">
                <a:hlinkClick r:id="rId2"/>
              </a:rPr>
              <a:t>https://virtualenv.pypa.io/en/latest/</a:t>
            </a:r>
            <a:endParaRPr lang="en-US" altLang="zh-TW" dirty="0"/>
          </a:p>
          <a:p>
            <a:endParaRPr kumimoji="1" lang="en-US" altLang="zh-CN" dirty="0"/>
          </a:p>
          <a:p>
            <a:r>
              <a:rPr kumimoji="1" lang="en-US" altLang="zh-CN" dirty="0"/>
              <a:t>*</a:t>
            </a:r>
            <a:r>
              <a:rPr kumimoji="1" lang="zh-CN" altLang="en-US" dirty="0"/>
              <a:t>以下為</a:t>
            </a:r>
            <a:r>
              <a:rPr kumimoji="1" lang="en-US" altLang="zh-CN" dirty="0"/>
              <a:t>Mac</a:t>
            </a:r>
            <a:r>
              <a:rPr kumimoji="1" lang="zh-CN" altLang="en-US" dirty="0"/>
              <a:t>示例</a:t>
            </a:r>
            <a:endParaRPr kumimoji="1" lang="en-US" altLang="zh-CN" dirty="0"/>
          </a:p>
          <a:p>
            <a:r>
              <a:rPr kumimoji="1" lang="en-US" altLang="zh-CN" dirty="0"/>
              <a:t>2. </a:t>
            </a:r>
            <a:r>
              <a:rPr kumimoji="1" lang="zh-CN" altLang="en-US" dirty="0"/>
              <a:t>進入資料夾</a:t>
            </a:r>
            <a:endParaRPr kumimoji="1" lang="en-US" altLang="zh-CN" dirty="0"/>
          </a:p>
          <a:p>
            <a:r>
              <a:rPr kumimoji="1" lang="en-US" altLang="zh-CN" dirty="0"/>
              <a:t>cd </a:t>
            </a:r>
            <a:r>
              <a:rPr kumimoji="1" lang="en-US" altLang="zh-CN" dirty="0" err="1"/>
              <a:t>smart_space_simulator</a:t>
            </a:r>
            <a:r>
              <a:rPr kumimoji="1" lang="en-US" altLang="zh-CN" dirty="0"/>
              <a:t>/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3. </a:t>
            </a:r>
            <a:r>
              <a:rPr kumimoji="1" lang="zh-CN" altLang="en-US" dirty="0"/>
              <a:t>安裝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虛擬環境</a:t>
            </a:r>
            <a:r>
              <a:rPr kumimoji="1" lang="en-US" altLang="zh-CN" dirty="0"/>
              <a:t>(Python3)</a:t>
            </a:r>
            <a:endParaRPr kumimoji="1" lang="en-US" altLang="zh-TW" dirty="0"/>
          </a:p>
          <a:p>
            <a:r>
              <a:rPr kumimoji="1" lang="en-US" altLang="zh-TW" dirty="0" err="1"/>
              <a:t>virtualenv</a:t>
            </a:r>
            <a:r>
              <a:rPr kumimoji="1" lang="en-US" altLang="zh-TW" dirty="0"/>
              <a:t> -p python3 env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4. </a:t>
            </a:r>
            <a:r>
              <a:rPr kumimoji="1" lang="zh-CN" altLang="en-US" dirty="0"/>
              <a:t>啟動虛擬環境</a:t>
            </a:r>
            <a:endParaRPr kumimoji="1" lang="en-US" altLang="zh-TW" dirty="0"/>
          </a:p>
          <a:p>
            <a:r>
              <a:rPr kumimoji="1" lang="en-US" altLang="zh-TW" dirty="0"/>
              <a:t>source env/bin/activate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5. </a:t>
            </a:r>
            <a:r>
              <a:rPr kumimoji="1" lang="zh-CN" altLang="en-US" dirty="0"/>
              <a:t>安裝相關套件</a:t>
            </a:r>
            <a:endParaRPr kumimoji="1" lang="en-US" altLang="zh-TW" dirty="0"/>
          </a:p>
          <a:p>
            <a:r>
              <a:rPr kumimoji="1" lang="en-US" altLang="zh-TW" dirty="0"/>
              <a:t>pip install -r 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6. </a:t>
            </a:r>
            <a:r>
              <a:rPr kumimoji="1" lang="zh-CN" altLang="en-US" dirty="0"/>
              <a:t>啟動模擬器程式</a:t>
            </a:r>
            <a:endParaRPr kumimoji="1" lang="en-US" altLang="zh-TW" dirty="0"/>
          </a:p>
          <a:p>
            <a:r>
              <a:rPr kumimoji="1" lang="en-US" altLang="zh-TW" dirty="0"/>
              <a:t>python </a:t>
            </a:r>
            <a:r>
              <a:rPr kumimoji="1" lang="en-US" altLang="zh-TW" dirty="0" err="1"/>
              <a:t>simulator.py</a:t>
            </a:r>
            <a:endParaRPr kumimoji="1"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7EE68C75-9986-8941-9729-F346571B64F7}"/>
              </a:ext>
            </a:extLst>
          </p:cNvPr>
          <p:cNvCxnSpPr/>
          <p:nvPr/>
        </p:nvCxnSpPr>
        <p:spPr>
          <a:xfrm>
            <a:off x="4090089" y="296561"/>
            <a:ext cx="0" cy="6264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01DCC8-D246-034E-B2DD-BA6F796695A2}"/>
              </a:ext>
            </a:extLst>
          </p:cNvPr>
          <p:cNvSpPr txBox="1"/>
          <p:nvPr/>
        </p:nvSpPr>
        <p:spPr>
          <a:xfrm>
            <a:off x="333960" y="2228669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/>
              <a:t>環境數據模擬器</a:t>
            </a:r>
            <a:endParaRPr kumimoji="1" lang="en-US" altLang="zh-TW" sz="3600" dirty="0"/>
          </a:p>
          <a:p>
            <a:r>
              <a:rPr kumimoji="1" lang="zh-TW" altLang="en-US" sz="3600" dirty="0"/>
              <a:t>安裝與啟動方法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C8DC3FE-19AA-8A4A-9AA1-483D744D8AFC}"/>
              </a:ext>
            </a:extLst>
          </p:cNvPr>
          <p:cNvSpPr txBox="1"/>
          <p:nvPr/>
        </p:nvSpPr>
        <p:spPr>
          <a:xfrm>
            <a:off x="564792" y="407772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只要有一組同學啟動就好了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0211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470</Words>
  <Application>Microsoft Macintosh PowerPoint</Application>
  <PresentationFormat>寬螢幕</PresentationFormat>
  <Paragraphs>64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新細明體</vt:lpstr>
      <vt:lpstr>等线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陳家興</dc:creator>
  <cp:lastModifiedBy>陳家興</cp:lastModifiedBy>
  <cp:revision>37</cp:revision>
  <dcterms:created xsi:type="dcterms:W3CDTF">2019-09-17T01:44:40Z</dcterms:created>
  <dcterms:modified xsi:type="dcterms:W3CDTF">2019-09-17T14:48:23Z</dcterms:modified>
</cp:coreProperties>
</file>